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67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tonioHollerman/Final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tonioHollerman/Final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tonioHollerman/Final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tonioHollerman/Final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tonioHollerman/Final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tonioHollerman/Final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tonioHollerman/Final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tonioHollerman/Final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Antonio Hollerman</a:t>
            </a:r>
          </a:p>
          <a:p>
            <a:r>
              <a:rPr lang="en-US" dirty="0">
                <a:solidFill>
                  <a:schemeClr val="bg2"/>
                </a:solidFill>
                <a:latin typeface="Abadi" panose="020B0604020104020204" pitchFamily="34" charset="0"/>
                <a:ea typeface="SF Pro" pitchFamily="2" charset="0"/>
                <a:cs typeface="SF Pro" pitchFamily="2" charset="0"/>
              </a:rPr>
              <a:t>10/14/23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3208712"/>
          </a:xfrm>
          <a:prstGeom prst="rect">
            <a:avLst/>
          </a:prstGeom>
        </p:spPr>
        <p:txBody>
          <a:bodyPr/>
          <a:lstStyle/>
          <a:p>
            <a:r>
              <a:rPr lang="en-US" sz="2200" dirty="0">
                <a:solidFill>
                  <a:schemeClr val="accent3">
                    <a:lumMod val="25000"/>
                  </a:schemeClr>
                </a:solidFill>
                <a:latin typeface="Abadi" panose="020B0604020104020204" pitchFamily="34" charset="0"/>
              </a:rPr>
              <a:t>All the unique outcomes were extracted </a:t>
            </a:r>
          </a:p>
          <a:p>
            <a:r>
              <a:rPr lang="en-US" sz="2200" dirty="0">
                <a:solidFill>
                  <a:schemeClr val="accent3">
                    <a:lumMod val="25000"/>
                  </a:schemeClr>
                </a:solidFill>
                <a:latin typeface="Abadi" panose="020B0604020104020204" pitchFamily="34" charset="0"/>
              </a:rPr>
              <a:t>Then mapped to a good or bad outcome based on whether it landed or not. </a:t>
            </a:r>
          </a:p>
          <a:p>
            <a:r>
              <a:rPr lang="en-US" sz="2200" dirty="0">
                <a:solidFill>
                  <a:schemeClr val="accent3">
                    <a:lumMod val="25000"/>
                  </a:schemeClr>
                </a:solidFill>
                <a:latin typeface="Abadi" panose="020B0604020104020204" pitchFamily="34" charset="0"/>
              </a:rPr>
              <a:t>Finally, while iterating over the ‘Outcome’ column a new column ‘Class’ classified the value one or zero. </a:t>
            </a:r>
          </a:p>
          <a:p>
            <a:pPr lvl="1"/>
            <a:r>
              <a:rPr lang="en-US" sz="1800" dirty="0">
                <a:solidFill>
                  <a:schemeClr val="accent3">
                    <a:lumMod val="25000"/>
                  </a:schemeClr>
                </a:solidFill>
                <a:latin typeface="Abadi" panose="020B0604020104020204" pitchFamily="34" charset="0"/>
              </a:rPr>
              <a:t>One – Good outcome / first stage landed</a:t>
            </a:r>
          </a:p>
          <a:p>
            <a:pPr lvl="1"/>
            <a:r>
              <a:rPr lang="en-US" sz="1800" dirty="0">
                <a:solidFill>
                  <a:schemeClr val="accent3">
                    <a:lumMod val="25000"/>
                  </a:schemeClr>
                </a:solidFill>
                <a:latin typeface="Abadi" panose="020B0604020104020204" pitchFamily="34" charset="0"/>
              </a:rPr>
              <a:t>Zero – Bad outcome / first stage didn’t land</a:t>
            </a:r>
          </a:p>
          <a:p>
            <a:r>
              <a:rPr lang="en-US" sz="2200" dirty="0">
                <a:solidFill>
                  <a:schemeClr val="accent3">
                    <a:lumMod val="25000"/>
                  </a:schemeClr>
                </a:solidFill>
                <a:latin typeface="Abadi" panose="020B0604020104020204" pitchFamily="34" charset="0"/>
                <a:hlinkClick r:id="rId3"/>
              </a:rPr>
              <a:t>Wrangling Link </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AF5E22A6-755E-8F9B-9D1A-F714FAF0BFAA}"/>
              </a:ext>
            </a:extLst>
          </p:cNvPr>
          <p:cNvSpPr/>
          <p:nvPr/>
        </p:nvSpPr>
        <p:spPr>
          <a:xfrm>
            <a:off x="400692" y="5383566"/>
            <a:ext cx="1725507" cy="637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Outcome column</a:t>
            </a:r>
          </a:p>
        </p:txBody>
      </p:sp>
      <p:sp>
        <p:nvSpPr>
          <p:cNvPr id="6" name="Oval 5">
            <a:extLst>
              <a:ext uri="{FF2B5EF4-FFF2-40B4-BE49-F238E27FC236}">
                <a16:creationId xmlns:a16="http://schemas.microsoft.com/office/drawing/2014/main" id="{714D1EF3-DCD5-CA58-C179-86FC975EAF8B}"/>
              </a:ext>
            </a:extLst>
          </p:cNvPr>
          <p:cNvSpPr/>
          <p:nvPr/>
        </p:nvSpPr>
        <p:spPr>
          <a:xfrm>
            <a:off x="3367088" y="5379300"/>
            <a:ext cx="1602768" cy="642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Outcomes</a:t>
            </a:r>
          </a:p>
          <a:p>
            <a:pPr algn="ctr"/>
            <a:r>
              <a:rPr lang="en-US" dirty="0"/>
              <a:t>Spilt</a:t>
            </a:r>
          </a:p>
        </p:txBody>
      </p:sp>
      <p:sp>
        <p:nvSpPr>
          <p:cNvPr id="7" name="Oval 6">
            <a:extLst>
              <a:ext uri="{FF2B5EF4-FFF2-40B4-BE49-F238E27FC236}">
                <a16:creationId xmlns:a16="http://schemas.microsoft.com/office/drawing/2014/main" id="{3C9B618E-F086-587B-66EC-410E1EF11397}"/>
              </a:ext>
            </a:extLst>
          </p:cNvPr>
          <p:cNvSpPr/>
          <p:nvPr/>
        </p:nvSpPr>
        <p:spPr>
          <a:xfrm>
            <a:off x="6725599" y="5383566"/>
            <a:ext cx="1602768" cy="642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Outcomes mapped</a:t>
            </a:r>
          </a:p>
        </p:txBody>
      </p:sp>
      <p:sp>
        <p:nvSpPr>
          <p:cNvPr id="9" name="Rectangle 8">
            <a:extLst>
              <a:ext uri="{FF2B5EF4-FFF2-40B4-BE49-F238E27FC236}">
                <a16:creationId xmlns:a16="http://schemas.microsoft.com/office/drawing/2014/main" id="{224B3C8F-9E02-8AEE-130E-B0AE275AB3A6}"/>
              </a:ext>
            </a:extLst>
          </p:cNvPr>
          <p:cNvSpPr/>
          <p:nvPr/>
        </p:nvSpPr>
        <p:spPr>
          <a:xfrm>
            <a:off x="9863190" y="5379300"/>
            <a:ext cx="2116477" cy="642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Mapped outcomes is not Class column</a:t>
            </a:r>
          </a:p>
        </p:txBody>
      </p:sp>
      <p:cxnSp>
        <p:nvCxnSpPr>
          <p:cNvPr id="11" name="Straight Arrow Connector 10">
            <a:extLst>
              <a:ext uri="{FF2B5EF4-FFF2-40B4-BE49-F238E27FC236}">
                <a16:creationId xmlns:a16="http://schemas.microsoft.com/office/drawing/2014/main" id="{354BA7CC-5D4C-04DD-A839-22048B682987}"/>
              </a:ext>
            </a:extLst>
          </p:cNvPr>
          <p:cNvCxnSpPr/>
          <p:nvPr/>
        </p:nvCxnSpPr>
        <p:spPr>
          <a:xfrm>
            <a:off x="2126199" y="5650787"/>
            <a:ext cx="11615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63CACC-1736-332D-0E1E-825ADFBFCEE4}"/>
              </a:ext>
            </a:extLst>
          </p:cNvPr>
          <p:cNvCxnSpPr/>
          <p:nvPr/>
        </p:nvCxnSpPr>
        <p:spPr>
          <a:xfrm>
            <a:off x="4969856" y="5650787"/>
            <a:ext cx="1755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44DD0A0-91DC-414F-28DD-218C6E027DB8}"/>
              </a:ext>
            </a:extLst>
          </p:cNvPr>
          <p:cNvCxnSpPr>
            <a:stCxn id="7" idx="6"/>
            <a:endCxn id="9" idx="1"/>
          </p:cNvCxnSpPr>
          <p:nvPr/>
        </p:nvCxnSpPr>
        <p:spPr>
          <a:xfrm flipV="1">
            <a:off x="8328367" y="5700304"/>
            <a:ext cx="1534823" cy="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Bar, line, and dot graphs were created to display any attributes that significant correlation with the probability of the first stage landing.</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DataViz 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queries help gather information as in “When was the first recorded launch”, “What boaster versions did the highest payload mass”, </a:t>
            </a:r>
            <a:r>
              <a:rPr lang="en-US" sz="2200" dirty="0" err="1">
                <a:solidFill>
                  <a:schemeClr val="accent3">
                    <a:lumMod val="25000"/>
                  </a:schemeClr>
                </a:solidFill>
                <a:latin typeface="Abadi"/>
              </a:rPr>
              <a:t>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SQL Link </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displays the different launch locations from the data set and clusters colored coordinated green or red for if the launch was successful or not.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Folium Map 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graph shows the amount of successful first-stage recoveries in comparison to different launch sites. When a specific launch site is selected it shows the amount of successful first-stage recoveries in comparison to the failed for the site selected.</a:t>
            </a:r>
          </a:p>
          <a:p>
            <a:pPr>
              <a:lnSpc>
                <a:spcPct val="100000"/>
              </a:lnSpc>
              <a:spcBef>
                <a:spcPts val="1400"/>
              </a:spcBef>
            </a:pPr>
            <a:r>
              <a:rPr lang="en-US" sz="2200" dirty="0">
                <a:solidFill>
                  <a:schemeClr val="accent3">
                    <a:lumMod val="25000"/>
                  </a:schemeClr>
                </a:solidFill>
                <a:latin typeface="Abadi" panose="020B0604020104020204" pitchFamily="34" charset="0"/>
              </a:rPr>
              <a:t>The dot plot shows the correlation of the payload mass to whether the first stage recovered or not.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Dash App 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was able to find the best parameters for each classification algorithm by experimenting with different parameters passed to the grid search and the parameters that make the model the most accurate will be saved.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Predictive Analysis 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4B084302-99CE-898E-54B5-099FBA844A1C}"/>
              </a:ext>
            </a:extLst>
          </p:cNvPr>
          <p:cNvPicPr>
            <a:picLocks noChangeAspect="1"/>
          </p:cNvPicPr>
          <p:nvPr/>
        </p:nvPicPr>
        <p:blipFill>
          <a:blip r:embed="rId4"/>
          <a:stretch>
            <a:fillRect/>
          </a:stretch>
        </p:blipFill>
        <p:spPr>
          <a:xfrm>
            <a:off x="8137663" y="2153055"/>
            <a:ext cx="3897418" cy="3345897"/>
          </a:xfrm>
          <a:prstGeom prst="rect">
            <a:avLst/>
          </a:prstGeom>
        </p:spPr>
      </p:pic>
      <p:pic>
        <p:nvPicPr>
          <p:cNvPr id="6" name="Picture 5">
            <a:extLst>
              <a:ext uri="{FF2B5EF4-FFF2-40B4-BE49-F238E27FC236}">
                <a16:creationId xmlns:a16="http://schemas.microsoft.com/office/drawing/2014/main" id="{3BA3F481-2BB3-C71C-B69F-D079E16190F9}"/>
              </a:ext>
            </a:extLst>
          </p:cNvPr>
          <p:cNvPicPr>
            <a:picLocks noChangeAspect="1"/>
          </p:cNvPicPr>
          <p:nvPr/>
        </p:nvPicPr>
        <p:blipFill>
          <a:blip r:embed="rId5"/>
          <a:stretch>
            <a:fillRect/>
          </a:stretch>
        </p:blipFill>
        <p:spPr>
          <a:xfrm>
            <a:off x="181402" y="1477820"/>
            <a:ext cx="7909850" cy="2173975"/>
          </a:xfrm>
          <a:prstGeom prst="rect">
            <a:avLst/>
          </a:prstGeom>
        </p:spPr>
      </p:pic>
      <p:pic>
        <p:nvPicPr>
          <p:cNvPr id="10" name="Picture 9">
            <a:extLst>
              <a:ext uri="{FF2B5EF4-FFF2-40B4-BE49-F238E27FC236}">
                <a16:creationId xmlns:a16="http://schemas.microsoft.com/office/drawing/2014/main" id="{453F1DAE-3EE2-44B1-ABF6-7DCCA99540B6}"/>
              </a:ext>
            </a:extLst>
          </p:cNvPr>
          <p:cNvPicPr>
            <a:picLocks noChangeAspect="1"/>
          </p:cNvPicPr>
          <p:nvPr/>
        </p:nvPicPr>
        <p:blipFill>
          <a:blip r:embed="rId6"/>
          <a:stretch>
            <a:fillRect/>
          </a:stretch>
        </p:blipFill>
        <p:spPr>
          <a:xfrm>
            <a:off x="181402" y="4116115"/>
            <a:ext cx="7909850" cy="211707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6056" y="3820573"/>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flight numbers mapped to its respective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8960E6C-52DB-D947-FE33-E6173C7C4181}"/>
              </a:ext>
            </a:extLst>
          </p:cNvPr>
          <p:cNvPicPr>
            <a:picLocks noChangeAspect="1"/>
          </p:cNvPicPr>
          <p:nvPr/>
        </p:nvPicPr>
        <p:blipFill>
          <a:blip r:embed="rId3"/>
          <a:stretch>
            <a:fillRect/>
          </a:stretch>
        </p:blipFill>
        <p:spPr>
          <a:xfrm>
            <a:off x="0" y="1259168"/>
            <a:ext cx="12192000" cy="238993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388660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the mass of each launch with the site it launched from</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F1CC3FE1-944F-9ED6-7FC1-7238504741B4}"/>
              </a:ext>
            </a:extLst>
          </p:cNvPr>
          <p:cNvPicPr>
            <a:picLocks noChangeAspect="1"/>
          </p:cNvPicPr>
          <p:nvPr/>
        </p:nvPicPr>
        <p:blipFill>
          <a:blip r:embed="rId3"/>
          <a:stretch>
            <a:fillRect/>
          </a:stretch>
        </p:blipFill>
        <p:spPr>
          <a:xfrm>
            <a:off x="0" y="1289808"/>
            <a:ext cx="12192000" cy="23946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displays the average success rate for each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5D2C203-B0DB-CFE2-9074-6DB61480B260}"/>
              </a:ext>
            </a:extLst>
          </p:cNvPr>
          <p:cNvPicPr>
            <a:picLocks noChangeAspect="1"/>
          </p:cNvPicPr>
          <p:nvPr/>
        </p:nvPicPr>
        <p:blipFill>
          <a:blip r:embed="rId3"/>
          <a:stretch>
            <a:fillRect/>
          </a:stretch>
        </p:blipFill>
        <p:spPr>
          <a:xfrm>
            <a:off x="5710612" y="1647504"/>
            <a:ext cx="5353050" cy="4076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917" y="411977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maps each flight number to its respective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FFEDF8E-8BD1-363D-7C8B-0662D8D97611}"/>
              </a:ext>
            </a:extLst>
          </p:cNvPr>
          <p:cNvPicPr>
            <a:picLocks noChangeAspect="1"/>
          </p:cNvPicPr>
          <p:nvPr/>
        </p:nvPicPr>
        <p:blipFill>
          <a:blip r:embed="rId3"/>
          <a:stretch>
            <a:fillRect/>
          </a:stretch>
        </p:blipFill>
        <p:spPr>
          <a:xfrm>
            <a:off x="0" y="1586545"/>
            <a:ext cx="12192000" cy="23890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3561" y="396319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maps each launch payload mass to its respective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F6DC2B2-C650-7DC7-09E8-6550D20E4CB5}"/>
              </a:ext>
            </a:extLst>
          </p:cNvPr>
          <p:cNvPicPr>
            <a:picLocks noChangeAspect="1"/>
          </p:cNvPicPr>
          <p:nvPr/>
        </p:nvPicPr>
        <p:blipFill>
          <a:blip r:embed="rId3"/>
          <a:stretch>
            <a:fillRect/>
          </a:stretch>
        </p:blipFill>
        <p:spPr>
          <a:xfrm>
            <a:off x="0" y="1492383"/>
            <a:ext cx="12192000" cy="23937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the correlation between the chances of a successful recovery and the year of launch</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B6C3F46-9530-6297-0903-1B675F8D80CA}"/>
              </a:ext>
            </a:extLst>
          </p:cNvPr>
          <p:cNvPicPr>
            <a:picLocks noChangeAspect="1"/>
          </p:cNvPicPr>
          <p:nvPr/>
        </p:nvPicPr>
        <p:blipFill>
          <a:blip r:embed="rId3"/>
          <a:stretch>
            <a:fillRect/>
          </a:stretch>
        </p:blipFill>
        <p:spPr>
          <a:xfrm>
            <a:off x="5654212" y="1740646"/>
            <a:ext cx="5486400" cy="42100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4152774" cy="4303464"/>
          </a:xfrm>
          <a:prstGeom prst="rect">
            <a:avLst/>
          </a:prstGeom>
        </p:spPr>
        <p:txBody>
          <a:bodyPr vert="horz" lIns="91440" tIns="45720" rIns="91440" bIns="45720" rtlCol="0">
            <a:normAutofit/>
          </a:bodyPr>
          <a:lstStyle/>
          <a:p>
            <a:pPr>
              <a:spcBef>
                <a:spcPts val="1400"/>
              </a:spcBef>
            </a:pPr>
            <a:r>
              <a:rPr lang="en-US" sz="2000" dirty="0"/>
              <a:t>Displays all the unique launch sites</a:t>
            </a:r>
          </a:p>
        </p:txBody>
      </p:sp>
      <p:pic>
        <p:nvPicPr>
          <p:cNvPr id="6" name="Picture 5">
            <a:extLst>
              <a:ext uri="{FF2B5EF4-FFF2-40B4-BE49-F238E27FC236}">
                <a16:creationId xmlns:a16="http://schemas.microsoft.com/office/drawing/2014/main" id="{7C1D9E3B-E0DA-12E3-050D-7E308FB88025}"/>
              </a:ext>
            </a:extLst>
          </p:cNvPr>
          <p:cNvPicPr>
            <a:picLocks noChangeAspect="1"/>
          </p:cNvPicPr>
          <p:nvPr/>
        </p:nvPicPr>
        <p:blipFill rotWithShape="1">
          <a:blip r:embed="rId2"/>
          <a:srcRect r="-1" b="777"/>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700" dirty="0"/>
              <a:t>First five records that have the launch site begin with “CCA”</a:t>
            </a:r>
          </a:p>
        </p:txBody>
      </p:sp>
      <p:pic>
        <p:nvPicPr>
          <p:cNvPr id="6" name="Picture 5">
            <a:extLst>
              <a:ext uri="{FF2B5EF4-FFF2-40B4-BE49-F238E27FC236}">
                <a16:creationId xmlns:a16="http://schemas.microsoft.com/office/drawing/2014/main" id="{7CB618C3-9F4A-CE1F-7D88-D2D95217C14A}"/>
              </a:ext>
            </a:extLst>
          </p:cNvPr>
          <p:cNvPicPr>
            <a:picLocks noChangeAspect="1"/>
          </p:cNvPicPr>
          <p:nvPr/>
        </p:nvPicPr>
        <p:blipFill>
          <a:blip r:embed="rId2"/>
          <a:stretch>
            <a:fillRect/>
          </a:stretch>
        </p:blipFill>
        <p:spPr>
          <a:xfrm>
            <a:off x="2307133" y="2405149"/>
            <a:ext cx="7571636" cy="38993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700" dirty="0"/>
              <a:t>Calculates the total payload carried by boosters from NASA</a:t>
            </a:r>
          </a:p>
        </p:txBody>
      </p:sp>
      <p:pic>
        <p:nvPicPr>
          <p:cNvPr id="6" name="Picture 5">
            <a:extLst>
              <a:ext uri="{FF2B5EF4-FFF2-40B4-BE49-F238E27FC236}">
                <a16:creationId xmlns:a16="http://schemas.microsoft.com/office/drawing/2014/main" id="{E8456AE8-4010-AA29-1176-56E9A08C3355}"/>
              </a:ext>
            </a:extLst>
          </p:cNvPr>
          <p:cNvPicPr>
            <a:picLocks noChangeAspect="1"/>
          </p:cNvPicPr>
          <p:nvPr/>
        </p:nvPicPr>
        <p:blipFill>
          <a:blip r:embed="rId2"/>
          <a:stretch>
            <a:fillRect/>
          </a:stretch>
        </p:blipFill>
        <p:spPr>
          <a:xfrm>
            <a:off x="835154" y="2816939"/>
            <a:ext cx="10515595" cy="30758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700" dirty="0"/>
              <a:t>Calculates the average payload mass carried by booster version F9 v1.1</a:t>
            </a:r>
          </a:p>
        </p:txBody>
      </p:sp>
      <p:pic>
        <p:nvPicPr>
          <p:cNvPr id="6" name="Picture 5">
            <a:extLst>
              <a:ext uri="{FF2B5EF4-FFF2-40B4-BE49-F238E27FC236}">
                <a16:creationId xmlns:a16="http://schemas.microsoft.com/office/drawing/2014/main" id="{47B9561D-F376-8700-7F07-5AE17DC968DE}"/>
              </a:ext>
            </a:extLst>
          </p:cNvPr>
          <p:cNvPicPr>
            <a:picLocks noChangeAspect="1"/>
          </p:cNvPicPr>
          <p:nvPr/>
        </p:nvPicPr>
        <p:blipFill>
          <a:blip r:embed="rId2"/>
          <a:stretch>
            <a:fillRect/>
          </a:stretch>
        </p:blipFill>
        <p:spPr>
          <a:xfrm>
            <a:off x="835154" y="2637749"/>
            <a:ext cx="10515595" cy="276034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700" dirty="0"/>
              <a:t>The date of the first successful landing outcome on ground pad</a:t>
            </a:r>
          </a:p>
        </p:txBody>
      </p:sp>
      <p:pic>
        <p:nvPicPr>
          <p:cNvPr id="6" name="Picture 5">
            <a:extLst>
              <a:ext uri="{FF2B5EF4-FFF2-40B4-BE49-F238E27FC236}">
                <a16:creationId xmlns:a16="http://schemas.microsoft.com/office/drawing/2014/main" id="{335B503B-A6E4-0016-188C-E8CD54881CE5}"/>
              </a:ext>
            </a:extLst>
          </p:cNvPr>
          <p:cNvPicPr>
            <a:picLocks noChangeAspect="1"/>
          </p:cNvPicPr>
          <p:nvPr/>
        </p:nvPicPr>
        <p:blipFill>
          <a:blip r:embed="rId2"/>
          <a:stretch>
            <a:fillRect/>
          </a:stretch>
        </p:blipFill>
        <p:spPr>
          <a:xfrm>
            <a:off x="835154" y="2830085"/>
            <a:ext cx="10515595" cy="304952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a:solidFill>
                  <a:schemeClr val="tx1"/>
                </a:solidFill>
                <a:latin typeface="+mj-lt"/>
                <a:ea typeface="+mj-ea"/>
                <a:cs typeface="+mj-cs"/>
              </a:rPr>
              <a:t>Successful Drone Ship Landing with Payload between 4000 and 6000</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dirty="0"/>
              <a:t>Names of boosters that have successfully landed on drone ships and had payload mass greater than 4000 but less than 6000</a:t>
            </a:r>
          </a:p>
        </p:txBody>
      </p:sp>
      <p:pic>
        <p:nvPicPr>
          <p:cNvPr id="3" name="Picture 2">
            <a:extLst>
              <a:ext uri="{FF2B5EF4-FFF2-40B4-BE49-F238E27FC236}">
                <a16:creationId xmlns:a16="http://schemas.microsoft.com/office/drawing/2014/main" id="{EE2F5282-DFCA-7BBC-6B79-7394AD4B0AA5}"/>
              </a:ext>
            </a:extLst>
          </p:cNvPr>
          <p:cNvPicPr>
            <a:picLocks noChangeAspect="1"/>
          </p:cNvPicPr>
          <p:nvPr/>
        </p:nvPicPr>
        <p:blipFill rotWithShape="1">
          <a:blip r:embed="rId2"/>
          <a:srcRect t="733" r="1" b="1"/>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2684972"/>
            <a:ext cx="1142145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Data was extracted from appropriate Wikipedia tables and open-source JSON files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 Data is cleaned by replacing ‘nan’ values with the average or removed row. And created a ‘Class’ column with the value 1 or 0 signifying if the first stage was recovered</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With the data a dashboard was created to express the data</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With the data multiple models were created to predict if the first stage will be recovered</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Models were then evaluated to find the best model</a:t>
            </a:r>
          </a:p>
          <a:p>
            <a:pPr marL="457200" indent="-457200">
              <a:lnSpc>
                <a:spcPct val="100000"/>
              </a:lnSpc>
              <a:spcBef>
                <a:spcPts val="1400"/>
              </a:spcBef>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eriod"/>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Calculates the total number of successful and failed mission outcomes</a:t>
            </a:r>
          </a:p>
        </p:txBody>
      </p:sp>
      <p:pic>
        <p:nvPicPr>
          <p:cNvPr id="6" name="Picture 5">
            <a:extLst>
              <a:ext uri="{FF2B5EF4-FFF2-40B4-BE49-F238E27FC236}">
                <a16:creationId xmlns:a16="http://schemas.microsoft.com/office/drawing/2014/main" id="{9EBE89E3-28D2-D5E9-D8C8-A2DA99429E4A}"/>
              </a:ext>
            </a:extLst>
          </p:cNvPr>
          <p:cNvPicPr>
            <a:picLocks noChangeAspect="1"/>
          </p:cNvPicPr>
          <p:nvPr/>
        </p:nvPicPr>
        <p:blipFill>
          <a:blip r:embed="rId2"/>
          <a:stretch>
            <a:fillRect/>
          </a:stretch>
        </p:blipFill>
        <p:spPr>
          <a:xfrm>
            <a:off x="6099048" y="1199471"/>
            <a:ext cx="5458968" cy="445905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Names of the boosters which have carried the maximum payload mass</a:t>
            </a:r>
          </a:p>
        </p:txBody>
      </p:sp>
      <p:pic>
        <p:nvPicPr>
          <p:cNvPr id="6" name="Picture 5">
            <a:extLst>
              <a:ext uri="{FF2B5EF4-FFF2-40B4-BE49-F238E27FC236}">
                <a16:creationId xmlns:a16="http://schemas.microsoft.com/office/drawing/2014/main" id="{953ABA71-8F2F-940C-028F-CE6CFD08B407}"/>
              </a:ext>
            </a:extLst>
          </p:cNvPr>
          <p:cNvPicPr>
            <a:picLocks noChangeAspect="1"/>
          </p:cNvPicPr>
          <p:nvPr/>
        </p:nvPicPr>
        <p:blipFill>
          <a:blip r:embed="rId2"/>
          <a:stretch>
            <a:fillRect/>
          </a:stretch>
        </p:blipFill>
        <p:spPr>
          <a:xfrm>
            <a:off x="6099048" y="1027054"/>
            <a:ext cx="5458968" cy="48038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2015 Launch Records</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List the failed landing outcomes in drone ship, their booster versions, and launch site names for in year 2015</a:t>
            </a:r>
          </a:p>
        </p:txBody>
      </p:sp>
      <p:pic>
        <p:nvPicPr>
          <p:cNvPr id="6" name="Picture 5">
            <a:extLst>
              <a:ext uri="{FF2B5EF4-FFF2-40B4-BE49-F238E27FC236}">
                <a16:creationId xmlns:a16="http://schemas.microsoft.com/office/drawing/2014/main" id="{0E8468F5-B36C-5DDE-534B-01A8E6D59EF9}"/>
              </a:ext>
            </a:extLst>
          </p:cNvPr>
          <p:cNvPicPr>
            <a:picLocks noChangeAspect="1"/>
          </p:cNvPicPr>
          <p:nvPr/>
        </p:nvPicPr>
        <p:blipFill>
          <a:blip r:embed="rId2"/>
          <a:stretch>
            <a:fillRect/>
          </a:stretch>
        </p:blipFill>
        <p:spPr>
          <a:xfrm>
            <a:off x="6099048" y="2507800"/>
            <a:ext cx="5458968" cy="18424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Ranked the count of landing outcomes (such as Failure (drone ship) or Success (ground pad)) between the date 2010-06-04 and 2017-03-20, in descending order</a:t>
            </a:r>
          </a:p>
          <a:p>
            <a:pPr>
              <a:spcBef>
                <a:spcPts val="1400"/>
              </a:spcBef>
            </a:pPr>
            <a:endParaRPr lang="en-US" sz="2200" dirty="0"/>
          </a:p>
        </p:txBody>
      </p:sp>
      <p:pic>
        <p:nvPicPr>
          <p:cNvPr id="6" name="Picture 5">
            <a:extLst>
              <a:ext uri="{FF2B5EF4-FFF2-40B4-BE49-F238E27FC236}">
                <a16:creationId xmlns:a16="http://schemas.microsoft.com/office/drawing/2014/main" id="{03BEBA8B-C5DC-47D0-764C-F782DCFDC2C2}"/>
              </a:ext>
            </a:extLst>
          </p:cNvPr>
          <p:cNvPicPr>
            <a:picLocks noChangeAspect="1"/>
          </p:cNvPicPr>
          <p:nvPr/>
        </p:nvPicPr>
        <p:blipFill>
          <a:blip r:embed="rId2"/>
          <a:stretch>
            <a:fillRect/>
          </a:stretch>
        </p:blipFill>
        <p:spPr>
          <a:xfrm>
            <a:off x="6099048" y="673705"/>
            <a:ext cx="5458968" cy="551058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Site's locations</a:t>
            </a:r>
          </a:p>
        </p:txBody>
      </p:sp>
      <p:pic>
        <p:nvPicPr>
          <p:cNvPr id="6" name="Picture 5">
            <a:extLst>
              <a:ext uri="{FF2B5EF4-FFF2-40B4-BE49-F238E27FC236}">
                <a16:creationId xmlns:a16="http://schemas.microsoft.com/office/drawing/2014/main" id="{44479EA6-6A7F-D79F-A0E0-A910907F9136}"/>
              </a:ext>
            </a:extLst>
          </p:cNvPr>
          <p:cNvPicPr>
            <a:picLocks noChangeAspect="1"/>
          </p:cNvPicPr>
          <p:nvPr/>
        </p:nvPicPr>
        <p:blipFill>
          <a:blip r:embed="rId3"/>
          <a:stretch>
            <a:fillRect/>
          </a:stretch>
        </p:blipFill>
        <p:spPr>
          <a:xfrm>
            <a:off x="1557270" y="1501018"/>
            <a:ext cx="8529102" cy="51206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Outcomes are colored</a:t>
            </a:r>
          </a:p>
        </p:txBody>
      </p:sp>
      <p:pic>
        <p:nvPicPr>
          <p:cNvPr id="4" name="Content Placeholder 3">
            <a:extLst>
              <a:ext uri="{FF2B5EF4-FFF2-40B4-BE49-F238E27FC236}">
                <a16:creationId xmlns:a16="http://schemas.microsoft.com/office/drawing/2014/main" id="{E004C4DB-761C-3D31-C4C1-19451A31D8E8}"/>
              </a:ext>
            </a:extLst>
          </p:cNvPr>
          <p:cNvPicPr>
            <a:picLocks noGrp="1" noChangeAspect="1"/>
          </p:cNvPicPr>
          <p:nvPr>
            <p:ph idx="4294967295"/>
          </p:nvPr>
        </p:nvPicPr>
        <p:blipFill>
          <a:blip r:embed="rId2"/>
          <a:stretch>
            <a:fillRect/>
          </a:stretch>
        </p:blipFill>
        <p:spPr>
          <a:xfrm>
            <a:off x="2134174" y="2405149"/>
            <a:ext cx="7917553" cy="389939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solidFill>
                <a:latin typeface="+mj-lt"/>
                <a:ea typeface="+mj-ea"/>
                <a:cs typeface="+mj-cs"/>
              </a:rPr>
              <a:t>Success launches between all the sites</a:t>
            </a:r>
          </a:p>
        </p:txBody>
      </p:sp>
      <p:pic>
        <p:nvPicPr>
          <p:cNvPr id="7" name="Picture 6">
            <a:extLst>
              <a:ext uri="{FF2B5EF4-FFF2-40B4-BE49-F238E27FC236}">
                <a16:creationId xmlns:a16="http://schemas.microsoft.com/office/drawing/2014/main" id="{A232BB7C-B1CB-C57B-3608-F7EAAE207D23}"/>
              </a:ext>
            </a:extLst>
          </p:cNvPr>
          <p:cNvPicPr>
            <a:picLocks noChangeAspect="1"/>
          </p:cNvPicPr>
          <p:nvPr/>
        </p:nvPicPr>
        <p:blipFill>
          <a:blip r:embed="rId2"/>
          <a:stretch>
            <a:fillRect/>
          </a:stretch>
        </p:blipFill>
        <p:spPr>
          <a:xfrm>
            <a:off x="723900" y="2770373"/>
            <a:ext cx="10744200" cy="311581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solidFill>
                <a:latin typeface="+mj-lt"/>
                <a:ea typeface="+mj-ea"/>
                <a:cs typeface="+mj-cs"/>
              </a:rPr>
              <a:t>KSC LC-39A success to failed ratio</a:t>
            </a:r>
          </a:p>
        </p:txBody>
      </p:sp>
      <p:pic>
        <p:nvPicPr>
          <p:cNvPr id="4" name="Picture 3">
            <a:extLst>
              <a:ext uri="{FF2B5EF4-FFF2-40B4-BE49-F238E27FC236}">
                <a16:creationId xmlns:a16="http://schemas.microsoft.com/office/drawing/2014/main" id="{3D70B5CE-5AE8-B39D-CBDB-2F964F6BA58D}"/>
              </a:ext>
            </a:extLst>
          </p:cNvPr>
          <p:cNvPicPr>
            <a:picLocks noChangeAspect="1"/>
          </p:cNvPicPr>
          <p:nvPr/>
        </p:nvPicPr>
        <p:blipFill>
          <a:blip r:embed="rId2"/>
          <a:stretch>
            <a:fillRect/>
          </a:stretch>
        </p:blipFill>
        <p:spPr>
          <a:xfrm>
            <a:off x="723900" y="2797232"/>
            <a:ext cx="10744200" cy="306209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This project aims to answer the question of how much it will cost to send a rocket to space with the probability of being able to recover the first stage of the rocket takeoff.</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solidFill>
                <a:latin typeface="+mj-lt"/>
                <a:ea typeface="+mj-ea"/>
                <a:cs typeface="+mj-cs"/>
              </a:rPr>
              <a:t>Payload vs. Launch Outcome</a:t>
            </a:r>
          </a:p>
        </p:txBody>
      </p:sp>
      <p:pic>
        <p:nvPicPr>
          <p:cNvPr id="4" name="Picture 3">
            <a:extLst>
              <a:ext uri="{FF2B5EF4-FFF2-40B4-BE49-F238E27FC236}">
                <a16:creationId xmlns:a16="http://schemas.microsoft.com/office/drawing/2014/main" id="{04097403-2F43-A8AA-5FF5-5CB887D69983}"/>
              </a:ext>
            </a:extLst>
          </p:cNvPr>
          <p:cNvPicPr>
            <a:picLocks noChangeAspect="1"/>
          </p:cNvPicPr>
          <p:nvPr/>
        </p:nvPicPr>
        <p:blipFill>
          <a:blip r:embed="rId2"/>
          <a:stretch>
            <a:fillRect/>
          </a:stretch>
        </p:blipFill>
        <p:spPr>
          <a:xfrm>
            <a:off x="723900" y="2904675"/>
            <a:ext cx="10744200" cy="284721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Classification Accuracy</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Decision Tree model have the highest score</a:t>
            </a:r>
          </a:p>
        </p:txBody>
      </p:sp>
      <p:pic>
        <p:nvPicPr>
          <p:cNvPr id="3" name="Picture 2">
            <a:extLst>
              <a:ext uri="{FF2B5EF4-FFF2-40B4-BE49-F238E27FC236}">
                <a16:creationId xmlns:a16="http://schemas.microsoft.com/office/drawing/2014/main" id="{DF4C37F7-8677-BD9C-89A0-65B02E98B759}"/>
              </a:ext>
            </a:extLst>
          </p:cNvPr>
          <p:cNvPicPr>
            <a:picLocks noChangeAspect="1"/>
          </p:cNvPicPr>
          <p:nvPr/>
        </p:nvPicPr>
        <p:blipFill>
          <a:blip r:embed="rId2"/>
          <a:stretch>
            <a:fillRect/>
          </a:stretch>
        </p:blipFill>
        <p:spPr>
          <a:xfrm>
            <a:off x="4654296" y="796957"/>
            <a:ext cx="6903720" cy="526408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5748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Decision Tree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0CB229B-A63E-2AE7-7B74-4E9BF5A62169}"/>
              </a:ext>
            </a:extLst>
          </p:cNvPr>
          <p:cNvPicPr>
            <a:picLocks noChangeAspect="1"/>
          </p:cNvPicPr>
          <p:nvPr/>
        </p:nvPicPr>
        <p:blipFill>
          <a:blip r:embed="rId3"/>
          <a:stretch>
            <a:fillRect/>
          </a:stretch>
        </p:blipFill>
        <p:spPr>
          <a:xfrm>
            <a:off x="6219222" y="1592263"/>
            <a:ext cx="4991100" cy="42767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classification models, we can predict if the launch will land or not</a:t>
            </a:r>
          </a:p>
          <a:p>
            <a:pPr>
              <a:lnSpc>
                <a:spcPct val="100000"/>
              </a:lnSpc>
              <a:spcBef>
                <a:spcPts val="1400"/>
              </a:spcBef>
            </a:pPr>
            <a:r>
              <a:rPr lang="en-US" sz="2200" dirty="0">
                <a:solidFill>
                  <a:schemeClr val="accent3">
                    <a:lumMod val="25000"/>
                  </a:schemeClr>
                </a:solidFill>
                <a:latin typeface="Abadi" panose="020B0604020104020204" pitchFamily="34" charset="0"/>
              </a:rPr>
              <a:t>A tree model is the most accurate </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is also a valid option because you can get the probability of a land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347FFA77-E477-345D-5DBB-49A14EE1C0A6}"/>
              </a:ext>
            </a:extLst>
          </p:cNvPr>
          <p:cNvPicPr>
            <a:picLocks noChangeAspect="1"/>
          </p:cNvPicPr>
          <p:nvPr/>
        </p:nvPicPr>
        <p:blipFill>
          <a:blip r:embed="rId4"/>
          <a:stretch>
            <a:fillRect/>
          </a:stretch>
        </p:blipFill>
        <p:spPr>
          <a:xfrm>
            <a:off x="309723" y="1404616"/>
            <a:ext cx="6743700" cy="2733675"/>
          </a:xfrm>
          <a:prstGeom prst="rect">
            <a:avLst/>
          </a:prstGeom>
        </p:spPr>
      </p:pic>
      <p:pic>
        <p:nvPicPr>
          <p:cNvPr id="7" name="Picture 6">
            <a:extLst>
              <a:ext uri="{FF2B5EF4-FFF2-40B4-BE49-F238E27FC236}">
                <a16:creationId xmlns:a16="http://schemas.microsoft.com/office/drawing/2014/main" id="{D20FF644-5B76-9AFD-07ED-D8B8B45395AE}"/>
              </a:ext>
            </a:extLst>
          </p:cNvPr>
          <p:cNvPicPr>
            <a:picLocks noChangeAspect="1"/>
          </p:cNvPicPr>
          <p:nvPr/>
        </p:nvPicPr>
        <p:blipFill>
          <a:blip r:embed="rId5"/>
          <a:stretch>
            <a:fillRect/>
          </a:stretch>
        </p:blipFill>
        <p:spPr>
          <a:xfrm>
            <a:off x="309723" y="4615611"/>
            <a:ext cx="6934200" cy="1304925"/>
          </a:xfrm>
          <a:prstGeom prst="rect">
            <a:avLst/>
          </a:prstGeom>
        </p:spPr>
      </p:pic>
      <p:sp>
        <p:nvSpPr>
          <p:cNvPr id="8" name="TextBox 7">
            <a:extLst>
              <a:ext uri="{FF2B5EF4-FFF2-40B4-BE49-F238E27FC236}">
                <a16:creationId xmlns:a16="http://schemas.microsoft.com/office/drawing/2014/main" id="{F6069129-05AE-243A-576D-C0B7B78D52BA}"/>
              </a:ext>
            </a:extLst>
          </p:cNvPr>
          <p:cNvSpPr txBox="1"/>
          <p:nvPr/>
        </p:nvSpPr>
        <p:spPr>
          <a:xfrm>
            <a:off x="7839182" y="2455515"/>
            <a:ext cx="2815119" cy="369332"/>
          </a:xfrm>
          <a:prstGeom prst="rect">
            <a:avLst/>
          </a:prstGeom>
          <a:noFill/>
        </p:spPr>
        <p:txBody>
          <a:bodyPr wrap="square" rtlCol="0">
            <a:spAutoFit/>
          </a:bodyPr>
          <a:lstStyle/>
          <a:p>
            <a:r>
              <a:rPr lang="en-US" dirty="0"/>
              <a:t>Decision Tree Model</a:t>
            </a:r>
          </a:p>
        </p:txBody>
      </p:sp>
      <p:sp>
        <p:nvSpPr>
          <p:cNvPr id="9" name="TextBox 8">
            <a:extLst>
              <a:ext uri="{FF2B5EF4-FFF2-40B4-BE49-F238E27FC236}">
                <a16:creationId xmlns:a16="http://schemas.microsoft.com/office/drawing/2014/main" id="{EFB890B9-6011-AB33-950F-31787BAF97AD}"/>
              </a:ext>
            </a:extLst>
          </p:cNvPr>
          <p:cNvSpPr txBox="1"/>
          <p:nvPr/>
        </p:nvSpPr>
        <p:spPr>
          <a:xfrm>
            <a:off x="7371707" y="4931327"/>
            <a:ext cx="2969232" cy="369332"/>
          </a:xfrm>
          <a:prstGeom prst="rect">
            <a:avLst/>
          </a:prstGeom>
          <a:noFill/>
        </p:spPr>
        <p:txBody>
          <a:bodyPr wrap="square" rtlCol="0">
            <a:spAutoFit/>
          </a:bodyPr>
          <a:lstStyle/>
          <a:p>
            <a:r>
              <a:rPr lang="en-US" dirty="0"/>
              <a:t>Logistic Regression Model</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16856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came from SpaceX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and web scraping Wikipedia tables</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wrangled to only need attributes</a:t>
            </a:r>
          </a:p>
          <a:p>
            <a:pPr>
              <a:lnSpc>
                <a:spcPct val="100000"/>
              </a:lnSpc>
              <a:spcBef>
                <a:spcPts val="1400"/>
              </a:spcBef>
            </a:pPr>
            <a:r>
              <a:rPr lang="en-US" sz="2200" dirty="0">
                <a:solidFill>
                  <a:schemeClr val="accent3">
                    <a:lumMod val="25000"/>
                  </a:schemeClr>
                </a:solidFill>
                <a:latin typeface="Abadi" panose="020B0604020104020204" pitchFamily="34" charset="0"/>
              </a:rPr>
              <a:t>Added a classification column called ‘class’ that signifies if the first stage was recovered</a:t>
            </a:r>
          </a:p>
          <a:p>
            <a:pPr lvl="1">
              <a:lnSpc>
                <a:spcPct val="100000"/>
              </a:lnSpc>
              <a:spcBef>
                <a:spcPts val="1400"/>
              </a:spcBef>
            </a:pPr>
            <a:r>
              <a:rPr lang="en-US" sz="1800" dirty="0">
                <a:solidFill>
                  <a:schemeClr val="accent3">
                    <a:lumMod val="25000"/>
                  </a:schemeClr>
                </a:solidFill>
                <a:latin typeface="Abadi" panose="020B0604020104020204" pitchFamily="34" charset="0"/>
              </a:rPr>
              <a:t>1 – recovered</a:t>
            </a:r>
          </a:p>
          <a:p>
            <a:pPr lvl="1">
              <a:lnSpc>
                <a:spcPct val="100000"/>
              </a:lnSpc>
              <a:spcBef>
                <a:spcPts val="1400"/>
              </a:spcBef>
            </a:pPr>
            <a:r>
              <a:rPr lang="en-US" sz="1800" dirty="0">
                <a:solidFill>
                  <a:schemeClr val="accent3">
                    <a:lumMod val="25000"/>
                  </a:schemeClr>
                </a:solidFill>
                <a:latin typeface="Abadi" panose="020B0604020104020204" pitchFamily="34" charset="0"/>
              </a:rPr>
              <a:t>0 – not recovered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Spacex API 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E6626B9-0261-9968-5241-B19AA7026810}"/>
              </a:ext>
            </a:extLst>
          </p:cNvPr>
          <p:cNvSpPr/>
          <p:nvPr/>
        </p:nvSpPr>
        <p:spPr>
          <a:xfrm>
            <a:off x="7918525" y="1950941"/>
            <a:ext cx="1592494"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API</a:t>
            </a:r>
          </a:p>
          <a:p>
            <a:pPr algn="ctr"/>
            <a:r>
              <a:rPr lang="en-US" dirty="0"/>
              <a:t>(Data Source)</a:t>
            </a:r>
          </a:p>
        </p:txBody>
      </p:sp>
      <p:sp>
        <p:nvSpPr>
          <p:cNvPr id="8" name="Oval 7">
            <a:extLst>
              <a:ext uri="{FF2B5EF4-FFF2-40B4-BE49-F238E27FC236}">
                <a16:creationId xmlns:a16="http://schemas.microsoft.com/office/drawing/2014/main" id="{7A08AC9A-AD50-AEE0-4EFC-8B7DC7023067}"/>
              </a:ext>
            </a:extLst>
          </p:cNvPr>
          <p:cNvSpPr/>
          <p:nvPr/>
        </p:nvSpPr>
        <p:spPr>
          <a:xfrm>
            <a:off x="7912010" y="3422019"/>
            <a:ext cx="1457502" cy="852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Wrangle Data</a:t>
            </a:r>
          </a:p>
        </p:txBody>
      </p:sp>
      <p:sp>
        <p:nvSpPr>
          <p:cNvPr id="12" name="Rectangle 11">
            <a:extLst>
              <a:ext uri="{FF2B5EF4-FFF2-40B4-BE49-F238E27FC236}">
                <a16:creationId xmlns:a16="http://schemas.microsoft.com/office/drawing/2014/main" id="{E66EAC19-1B9B-A284-EB61-70C5A73202C7}"/>
              </a:ext>
            </a:extLst>
          </p:cNvPr>
          <p:cNvSpPr/>
          <p:nvPr/>
        </p:nvSpPr>
        <p:spPr>
          <a:xfrm>
            <a:off x="7305120" y="5162535"/>
            <a:ext cx="2671281"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 / Cleaning</a:t>
            </a:r>
          </a:p>
        </p:txBody>
      </p:sp>
      <p:cxnSp>
        <p:nvCxnSpPr>
          <p:cNvPr id="14" name="Straight Arrow Connector 13">
            <a:extLst>
              <a:ext uri="{FF2B5EF4-FFF2-40B4-BE49-F238E27FC236}">
                <a16:creationId xmlns:a16="http://schemas.microsoft.com/office/drawing/2014/main" id="{158A1804-F62E-A97C-1086-C5605DA14974}"/>
              </a:ext>
            </a:extLst>
          </p:cNvPr>
          <p:cNvCxnSpPr>
            <a:cxnSpLocks/>
          </p:cNvCxnSpPr>
          <p:nvPr/>
        </p:nvCxnSpPr>
        <p:spPr>
          <a:xfrm>
            <a:off x="8588118" y="2660505"/>
            <a:ext cx="52643" cy="728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5AA34E-3111-09F1-EDD8-361C545B4828}"/>
              </a:ext>
            </a:extLst>
          </p:cNvPr>
          <p:cNvCxnSpPr>
            <a:cxnSpLocks/>
          </p:cNvCxnSpPr>
          <p:nvPr/>
        </p:nvCxnSpPr>
        <p:spPr>
          <a:xfrm>
            <a:off x="8640761" y="4339564"/>
            <a:ext cx="0" cy="67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Scraping 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6EE9417E-CB21-FEA6-C44D-711BB39FCF3D}"/>
              </a:ext>
            </a:extLst>
          </p:cNvPr>
          <p:cNvSpPr/>
          <p:nvPr/>
        </p:nvSpPr>
        <p:spPr>
          <a:xfrm>
            <a:off x="7918525" y="1890667"/>
            <a:ext cx="1592494"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Abadi" panose="020B0604020104020204" pitchFamily="34" charset="0"/>
              </a:rPr>
              <a:t>Wikipedia</a:t>
            </a:r>
          </a:p>
          <a:p>
            <a:pPr algn="ctr"/>
            <a:r>
              <a:rPr lang="en-US" dirty="0">
                <a:solidFill>
                  <a:schemeClr val="bg1"/>
                </a:solidFill>
                <a:latin typeface="Abadi" panose="020B0604020104020204" pitchFamily="34" charset="0"/>
              </a:rPr>
              <a:t>(Data Source)</a:t>
            </a:r>
            <a:endParaRPr lang="en-US" dirty="0">
              <a:solidFill>
                <a:schemeClr val="bg1"/>
              </a:solidFill>
            </a:endParaRPr>
          </a:p>
        </p:txBody>
      </p:sp>
      <p:sp>
        <p:nvSpPr>
          <p:cNvPr id="7" name="Oval 6">
            <a:extLst>
              <a:ext uri="{FF2B5EF4-FFF2-40B4-BE49-F238E27FC236}">
                <a16:creationId xmlns:a16="http://schemas.microsoft.com/office/drawing/2014/main" id="{205E3DB7-FDED-E54A-99B3-9FA7C0128CBE}"/>
              </a:ext>
            </a:extLst>
          </p:cNvPr>
          <p:cNvSpPr/>
          <p:nvPr/>
        </p:nvSpPr>
        <p:spPr>
          <a:xfrm>
            <a:off x="7986021" y="3167178"/>
            <a:ext cx="1457502" cy="852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Wrangle Data</a:t>
            </a:r>
          </a:p>
        </p:txBody>
      </p:sp>
      <p:sp>
        <p:nvSpPr>
          <p:cNvPr id="8" name="Rectangle 7">
            <a:extLst>
              <a:ext uri="{FF2B5EF4-FFF2-40B4-BE49-F238E27FC236}">
                <a16:creationId xmlns:a16="http://schemas.microsoft.com/office/drawing/2014/main" id="{FC832533-F601-0330-5DF7-C731B85BB66D}"/>
              </a:ext>
            </a:extLst>
          </p:cNvPr>
          <p:cNvSpPr/>
          <p:nvPr/>
        </p:nvSpPr>
        <p:spPr>
          <a:xfrm>
            <a:off x="7305121" y="4945411"/>
            <a:ext cx="2671281"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 / Cleaning</a:t>
            </a:r>
          </a:p>
        </p:txBody>
      </p:sp>
      <p:cxnSp>
        <p:nvCxnSpPr>
          <p:cNvPr id="9" name="Straight Arrow Connector 8">
            <a:extLst>
              <a:ext uri="{FF2B5EF4-FFF2-40B4-BE49-F238E27FC236}">
                <a16:creationId xmlns:a16="http://schemas.microsoft.com/office/drawing/2014/main" id="{968A6D6F-4BED-99FC-255B-3D434D567B12}"/>
              </a:ext>
            </a:extLst>
          </p:cNvPr>
          <p:cNvCxnSpPr>
            <a:cxnSpLocks/>
            <a:endCxn id="7" idx="0"/>
          </p:cNvCxnSpPr>
          <p:nvPr/>
        </p:nvCxnSpPr>
        <p:spPr>
          <a:xfrm flipH="1">
            <a:off x="8714772" y="2568761"/>
            <a:ext cx="5773" cy="59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4F2DDD-F568-7E11-2411-343A6CB794A1}"/>
              </a:ext>
            </a:extLst>
          </p:cNvPr>
          <p:cNvCxnSpPr>
            <a:cxnSpLocks/>
          </p:cNvCxnSpPr>
          <p:nvPr/>
        </p:nvCxnSpPr>
        <p:spPr>
          <a:xfrm>
            <a:off x="8714772" y="3990128"/>
            <a:ext cx="5773" cy="92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461</TotalTime>
  <Words>1007</Words>
  <Application>Microsoft Office PowerPoint</Application>
  <PresentationFormat>Widescreen</PresentationFormat>
  <Paragraphs>182</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FrostLord hollerman</cp:lastModifiedBy>
  <cp:revision>200</cp:revision>
  <dcterms:created xsi:type="dcterms:W3CDTF">2021-04-29T18:58:34Z</dcterms:created>
  <dcterms:modified xsi:type="dcterms:W3CDTF">2023-10-15T17:33:53Z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